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944" y="78769"/>
            <a:ext cx="1602178" cy="5308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24" y="78769"/>
            <a:ext cx="1142198" cy="378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24" y="78769"/>
            <a:ext cx="1142198" cy="378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24" y="78769"/>
            <a:ext cx="1142198" cy="378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Использование ЦФС </a:t>
            </a:r>
            <a:r>
              <a:rPr lang="ru-RU" b="1" dirty="0" err="1"/>
              <a:t>Photomod</a:t>
            </a:r>
            <a:r>
              <a:rPr lang="ru-RU" dirty="0"/>
              <a:t> при работе с данными беспилотной аэрофотосъемки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4381500"/>
            <a:ext cx="8676222" cy="1905000"/>
          </a:xfrm>
        </p:spPr>
        <p:txBody>
          <a:bodyPr/>
          <a:lstStyle/>
          <a:p>
            <a:r>
              <a:rPr lang="ru-RU" dirty="0" smtClean="0">
                <a:latin typeface="Bookman Old Style" panose="02050604050505020204" pitchFamily="18" charset="0"/>
              </a:rPr>
              <a:t>Талкимбаев А. Т.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Те</a:t>
            </a:r>
            <a:r>
              <a:rPr lang="kk-KZ" dirty="0" smtClean="0">
                <a:latin typeface="Bookman Old Style" panose="02050604050505020204" pitchFamily="18" charset="0"/>
              </a:rPr>
              <a:t>ңізбаев Қ</a:t>
            </a:r>
            <a:r>
              <a:rPr lang="ru-RU" dirty="0" smtClean="0">
                <a:latin typeface="Bookman Old Style" panose="02050604050505020204" pitchFamily="18" charset="0"/>
              </a:rPr>
              <a:t>. Е.</a:t>
            </a:r>
            <a:endParaRPr lang="en-US" dirty="0" smtClean="0">
              <a:latin typeface="Bookman Old Style" panose="02050604050505020204" pitchFamily="18" charset="0"/>
            </a:endParaRPr>
          </a:p>
          <a:p>
            <a:r>
              <a:rPr lang="kk-KZ" dirty="0">
                <a:latin typeface="Bookman Old Style" panose="02050604050505020204" pitchFamily="18" charset="0"/>
              </a:rPr>
              <a:t>Ибраев </a:t>
            </a:r>
            <a:r>
              <a:rPr lang="kk-KZ" dirty="0" smtClean="0">
                <a:latin typeface="Bookman Old Style" panose="02050604050505020204" pitchFamily="18" charset="0"/>
              </a:rPr>
              <a:t>А. М.</a:t>
            </a:r>
          </a:p>
          <a:p>
            <a:r>
              <a:rPr lang="ru-RU" dirty="0">
                <a:latin typeface="Bookman Old Style" panose="02050604050505020204" pitchFamily="18" charset="0"/>
              </a:rPr>
              <a:t>Жетписов Р. А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kk-KZ" dirty="0" smtClean="0"/>
              <a:t>Полноценное фотограмметрическое ПО</a:t>
            </a:r>
            <a:r>
              <a:rPr lang="ru-RU" dirty="0" smtClean="0"/>
              <a:t>;</a:t>
            </a:r>
          </a:p>
          <a:p>
            <a:pPr lvl="1"/>
            <a:r>
              <a:rPr lang="ru-RU" dirty="0" smtClean="0"/>
              <a:t>Нетребовательность к железу;</a:t>
            </a:r>
          </a:p>
          <a:p>
            <a:pPr lvl="1"/>
            <a:r>
              <a:rPr lang="ru-RU" dirty="0" smtClean="0"/>
              <a:t>Распределенная обработка;</a:t>
            </a:r>
          </a:p>
          <a:p>
            <a:pPr lvl="1"/>
            <a:r>
              <a:rPr lang="ru-RU" dirty="0" smtClean="0"/>
              <a:t>Удобный интуитивно понятный интерфейс;</a:t>
            </a:r>
          </a:p>
          <a:p>
            <a:pPr lvl="1"/>
            <a:r>
              <a:rPr lang="ru-RU" dirty="0" smtClean="0"/>
              <a:t>Отличная техподдержка.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kk-KZ" dirty="0" smtClean="0"/>
              <a:t>Нет интерфейса на языке суахили</a:t>
            </a:r>
            <a:r>
              <a:rPr lang="ru-RU" dirty="0"/>
              <a:t>.</a:t>
            </a:r>
            <a:endParaRPr lang="ru-RU" dirty="0" smtClean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4652" y="2324100"/>
            <a:ext cx="6095998" cy="1905000"/>
          </a:xfrm>
        </p:spPr>
        <p:txBody>
          <a:bodyPr/>
          <a:lstStyle/>
          <a:p>
            <a:pPr algn="ctr"/>
            <a:r>
              <a:rPr lang="kk-KZ" dirty="0" smtClean="0">
                <a:effectLst/>
              </a:rPr>
              <a:t>КОНЕЦ!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ru-RU" dirty="0" smtClean="0">
                <a:effectLst/>
              </a:rPr>
              <a:t>А </a:t>
            </a:r>
            <a:r>
              <a:rPr lang="ru-RU" dirty="0" smtClean="0">
                <a:effectLst/>
              </a:rPr>
              <a:t>кто слушал - молодец!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2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НЕ БЫЛО ПЕЧАЛИ...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dirty="0" smtClean="0"/>
              <a:t>-- Мы покупаем классную штуку </a:t>
            </a:r>
            <a:r>
              <a:rPr lang="en-US" dirty="0" smtClean="0"/>
              <a:t>– </a:t>
            </a:r>
            <a:r>
              <a:rPr lang="kk-KZ" dirty="0" smtClean="0"/>
              <a:t>беспилотник!</a:t>
            </a:r>
          </a:p>
          <a:p>
            <a:pPr marL="0" indent="0">
              <a:buNone/>
            </a:pPr>
            <a:endParaRPr lang="kk-KZ" dirty="0" smtClean="0"/>
          </a:p>
          <a:p>
            <a:pPr marL="0" indent="0">
              <a:buNone/>
            </a:pPr>
            <a:r>
              <a:rPr lang="kk-KZ" dirty="0" smtClean="0"/>
              <a:t>-- Отлично! А обрабатывать в чем будем???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691" y="2388089"/>
            <a:ext cx="3026318" cy="1841010"/>
          </a:xfrm>
          <a:prstGeom prst="rect">
            <a:avLst/>
          </a:prstGeom>
          <a:ln>
            <a:noFill/>
          </a:ln>
          <a:effectLst>
            <a:glow rad="228600">
              <a:schemeClr val="tx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62" y="4381498"/>
            <a:ext cx="2854924" cy="1903283"/>
          </a:xfrm>
          <a:prstGeom prst="rect">
            <a:avLst/>
          </a:prstGeom>
          <a:ln>
            <a:noFill/>
          </a:ln>
          <a:effectLst>
            <a:glow rad="228600">
              <a:srgbClr val="FFFF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3871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Берег левый, берег правый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Фотограмметрическое ПО </a:t>
            </a:r>
            <a:r>
              <a:rPr lang="ru-RU" b="1" dirty="0" smtClean="0"/>
              <a:t>до</a:t>
            </a:r>
            <a:r>
              <a:rPr lang="ru-RU" dirty="0" smtClean="0"/>
              <a:t> эры </a:t>
            </a:r>
            <a:r>
              <a:rPr lang="ru-RU" b="1" dirty="0" smtClean="0"/>
              <a:t>БВС</a:t>
            </a:r>
            <a:r>
              <a:rPr lang="ru-RU" dirty="0" smtClean="0"/>
              <a:t>;</a:t>
            </a:r>
          </a:p>
          <a:p>
            <a:r>
              <a:rPr lang="ru-RU" dirty="0" smtClean="0"/>
              <a:t>Фотограмметрическое по </a:t>
            </a:r>
            <a:r>
              <a:rPr lang="ru-RU" b="1" dirty="0" smtClean="0"/>
              <a:t>из</a:t>
            </a:r>
            <a:r>
              <a:rPr lang="ru-RU" dirty="0" smtClean="0"/>
              <a:t> эры </a:t>
            </a:r>
            <a:r>
              <a:rPr lang="ru-RU" b="1" dirty="0" smtClean="0"/>
              <a:t>БВС.</a:t>
            </a:r>
            <a:endParaRPr lang="ru-RU" b="1" dirty="0"/>
          </a:p>
        </p:txBody>
      </p:sp>
      <p:pic>
        <p:nvPicPr>
          <p:cNvPr id="2050" name="Picture 2" descr="Картинки по запросу photom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316" b="40884"/>
          <a:stretch/>
        </p:blipFill>
        <p:spPr bwMode="auto">
          <a:xfrm>
            <a:off x="7642458" y="2858055"/>
            <a:ext cx="1894540" cy="31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Inph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 scaling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9" t="17673" r="2965" b="17333"/>
          <a:stretch/>
        </p:blipFill>
        <p:spPr bwMode="auto">
          <a:xfrm>
            <a:off x="9837019" y="2653736"/>
            <a:ext cx="1578543" cy="5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xagon AB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57" y="3367394"/>
            <a:ext cx="1405724" cy="4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35" y="5060592"/>
            <a:ext cx="1579516" cy="74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Картинки по запросу correlator 3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34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371" y="4823667"/>
            <a:ext cx="1367807" cy="5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44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688" y="4944187"/>
            <a:ext cx="1046440" cy="7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А ПОЧЕМУ БЫ И НЕТ?!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dirty="0" smtClean="0"/>
              <a:t>ТАК КАК</a:t>
            </a:r>
            <a:r>
              <a:rPr lang="ru-RU" dirty="0"/>
              <a:t>: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/>
              <a:t>нас </a:t>
            </a:r>
            <a:r>
              <a:rPr lang="kk-KZ" dirty="0" smtClean="0"/>
              <a:t>есть большой опыт обработки в </a:t>
            </a:r>
            <a:r>
              <a:rPr lang="en-US" dirty="0" smtClean="0"/>
              <a:t>PHOTOMOD </a:t>
            </a:r>
            <a:r>
              <a:rPr lang="kk-KZ" dirty="0" smtClean="0"/>
              <a:t>(более 10 лет)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МЫ ВЫБРАЛИ</a:t>
            </a:r>
            <a:endParaRPr lang="kk-KZ" dirty="0" smtClean="0"/>
          </a:p>
          <a:p>
            <a:r>
              <a:rPr lang="ru-RU" dirty="0" smtClean="0"/>
              <a:t>Не </a:t>
            </a:r>
            <a:r>
              <a:rPr lang="en-US" dirty="0" smtClean="0"/>
              <a:t>PHOTOMOD, </a:t>
            </a:r>
            <a:r>
              <a:rPr lang="kk-KZ" dirty="0" smtClean="0"/>
              <a:t>а ДРУГОЕ ПО</a:t>
            </a:r>
            <a:r>
              <a:rPr lang="ru-RU" dirty="0" smtClean="0"/>
              <a:t>.</a:t>
            </a:r>
            <a:endParaRPr lang="kk-KZ" dirty="0" smtClean="0"/>
          </a:p>
        </p:txBody>
      </p:sp>
    </p:spTree>
    <p:extLst>
      <p:ext uri="{BB962C8B-B14F-4D97-AF65-F5344CB8AC3E}">
        <p14:creationId xmlns:p14="http://schemas.microsoft.com/office/powerpoint/2010/main" val="1522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А он мятежный</a:t>
            </a:r>
            <a:r>
              <a:rPr lang="ru-RU" dirty="0" smtClean="0"/>
              <a:t>, просит бури!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PHOTOMOD UAS –</a:t>
            </a:r>
            <a:r>
              <a:rPr lang="kk-KZ" dirty="0" smtClean="0"/>
              <a:t> и нашим</a:t>
            </a:r>
            <a:r>
              <a:rPr lang="ru-RU" dirty="0" smtClean="0"/>
              <a:t>, и вашим!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7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0"/>
          <a:stretch/>
        </p:blipFill>
        <p:spPr>
          <a:xfrm>
            <a:off x="2926080" y="616016"/>
            <a:ext cx="9265920" cy="624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Первым делом -- самолеты!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263" y="2521016"/>
            <a:ext cx="4845501" cy="3124201"/>
          </a:xfrm>
        </p:spPr>
        <p:txBody>
          <a:bodyPr/>
          <a:lstStyle/>
          <a:p>
            <a:r>
              <a:rPr lang="en-US" dirty="0" smtClean="0"/>
              <a:t>SUPERCAM </a:t>
            </a:r>
            <a:r>
              <a:rPr lang="en-US" dirty="0" smtClean="0">
                <a:solidFill>
                  <a:schemeClr val="tx1"/>
                </a:solidFill>
              </a:rPr>
              <a:t>S350</a:t>
            </a:r>
            <a:r>
              <a:rPr lang="ru-RU" dirty="0" smtClean="0">
                <a:solidFill>
                  <a:schemeClr val="tx1"/>
                </a:solidFill>
              </a:rPr>
              <a:t>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H=1000 </a:t>
            </a:r>
            <a:r>
              <a:rPr lang="ru-RU" dirty="0" smtClean="0"/>
              <a:t>м;</a:t>
            </a:r>
          </a:p>
          <a:p>
            <a:r>
              <a:rPr lang="en-US" dirty="0" smtClean="0"/>
              <a:t>r=20 </a:t>
            </a:r>
            <a:r>
              <a:rPr lang="ru-RU" dirty="0" smtClean="0"/>
              <a:t>см</a:t>
            </a:r>
          </a:p>
        </p:txBody>
      </p:sp>
    </p:spTree>
    <p:extLst>
      <p:ext uri="{BB962C8B-B14F-4D97-AF65-F5344CB8AC3E}">
        <p14:creationId xmlns:p14="http://schemas.microsoft.com/office/powerpoint/2010/main" val="415199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r="32952" b="80895"/>
          <a:stretch/>
        </p:blipFill>
        <p:spPr>
          <a:xfrm>
            <a:off x="99869" y="2007829"/>
            <a:ext cx="9675781" cy="1071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Группа 21"/>
          <p:cNvGrpSpPr/>
          <p:nvPr/>
        </p:nvGrpSpPr>
        <p:grpSpPr>
          <a:xfrm>
            <a:off x="115755" y="2301962"/>
            <a:ext cx="9344277" cy="721896"/>
            <a:chOff x="115755" y="2301962"/>
            <a:chExt cx="9344277" cy="721896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15755" y="2301962"/>
              <a:ext cx="881908" cy="720931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1264470" y="2302926"/>
              <a:ext cx="1525253" cy="720931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59642" y="2302927"/>
              <a:ext cx="1356752" cy="720931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709304" y="2302927"/>
              <a:ext cx="1689893" cy="720931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357020" y="2302927"/>
              <a:ext cx="1103012" cy="720931"/>
            </a:xfrm>
            <a:prstGeom prst="round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Дело мастера боится!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3534857"/>
            <a:ext cx="9905998" cy="2581985"/>
          </a:xfrm>
        </p:spPr>
        <p:txBody>
          <a:bodyPr>
            <a:normAutofit/>
          </a:bodyPr>
          <a:lstStyle/>
          <a:p>
            <a:r>
              <a:rPr lang="ru-RU" dirty="0" smtClean="0"/>
              <a:t>Блок из 232 снимков</a:t>
            </a:r>
          </a:p>
          <a:p>
            <a:r>
              <a:rPr lang="ru-RU" dirty="0" smtClean="0"/>
              <a:t> 25 100 связующих точек</a:t>
            </a:r>
          </a:p>
          <a:p>
            <a:r>
              <a:rPr lang="ru-RU" dirty="0" smtClean="0"/>
              <a:t>СКО по центрам проекций:</a:t>
            </a:r>
          </a:p>
          <a:p>
            <a:pPr lvl="1"/>
            <a:r>
              <a:rPr lang="kk-KZ" dirty="0" smtClean="0"/>
              <a:t>По </a:t>
            </a:r>
            <a:r>
              <a:rPr lang="en-US" dirty="0" smtClean="0"/>
              <a:t>x =0.125 </a:t>
            </a:r>
            <a:r>
              <a:rPr lang="ru-RU" dirty="0" smtClean="0"/>
              <a:t>м;</a:t>
            </a:r>
          </a:p>
          <a:p>
            <a:pPr lvl="1"/>
            <a:r>
              <a:rPr lang="kk-KZ" dirty="0" smtClean="0"/>
              <a:t>По </a:t>
            </a:r>
            <a:r>
              <a:rPr lang="en-US" dirty="0" smtClean="0"/>
              <a:t>y=0.118 </a:t>
            </a:r>
            <a:r>
              <a:rPr lang="ru-RU" dirty="0" smtClean="0"/>
              <a:t>м;</a:t>
            </a:r>
            <a:endParaRPr lang="en-US" dirty="0" smtClean="0"/>
          </a:p>
          <a:p>
            <a:pPr lvl="1"/>
            <a:r>
              <a:rPr lang="kk-KZ" dirty="0" smtClean="0"/>
              <a:t>По </a:t>
            </a:r>
            <a:r>
              <a:rPr lang="en-US" dirty="0" smtClean="0"/>
              <a:t>z=0.068 </a:t>
            </a:r>
            <a:r>
              <a:rPr lang="ru-RU" dirty="0" smtClean="0"/>
              <a:t>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76" y="3145536"/>
            <a:ext cx="6770624" cy="3712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52" y="3159760"/>
            <a:ext cx="6784848" cy="3698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30328" r="52078" b="9457"/>
          <a:stretch/>
        </p:blipFill>
        <p:spPr>
          <a:xfrm>
            <a:off x="7222325" y="3159847"/>
            <a:ext cx="3542085" cy="3712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t="9395" r="28553" b="24101"/>
          <a:stretch/>
        </p:blipFill>
        <p:spPr>
          <a:xfrm>
            <a:off x="6647951" y="3170515"/>
            <a:ext cx="4399460" cy="3691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32" y="3152648"/>
            <a:ext cx="6763512" cy="370535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266072" y="2304528"/>
            <a:ext cx="1525253" cy="720931"/>
          </a:xfrm>
          <a:prstGeom prst="roundRect">
            <a:avLst/>
          </a:prstGeom>
          <a:noFill/>
          <a:ln w="571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61244" y="2304529"/>
            <a:ext cx="1356752" cy="720931"/>
          </a:xfrm>
          <a:prstGeom prst="roundRect">
            <a:avLst/>
          </a:prstGeom>
          <a:noFill/>
          <a:ln w="571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10906" y="2304529"/>
            <a:ext cx="1689893" cy="720931"/>
          </a:xfrm>
          <a:prstGeom prst="roundRect">
            <a:avLst/>
          </a:prstGeom>
          <a:noFill/>
          <a:ln w="571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358622" y="2304529"/>
            <a:ext cx="1103012" cy="720931"/>
          </a:xfrm>
          <a:prstGeom prst="roundRect">
            <a:avLst/>
          </a:prstGeom>
          <a:noFill/>
          <a:ln w="571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7357" y="2303564"/>
            <a:ext cx="881908" cy="720931"/>
          </a:xfrm>
          <a:prstGeom prst="roundRect">
            <a:avLst/>
          </a:prstGeom>
          <a:noFill/>
          <a:ln w="571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3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uiExpand="1" animBg="1"/>
      <p:bldP spid="13" grpId="1" uiExpand="1" animBg="1"/>
      <p:bldP spid="14" grpId="0" uiExpand="1" animBg="1"/>
      <p:bldP spid="14" grpId="1" uiExpand="1" animBg="1"/>
      <p:bldP spid="15" grpId="0" uiExpand="1" animBg="1"/>
      <p:bldP spid="15" grpId="1" uiExpand="1" animBg="1"/>
      <p:bldP spid="16" grpId="0" uiExpand="1" animBg="1"/>
      <p:bldP spid="23" grpId="0" animBg="1"/>
      <p:bldP spid="23" grpId="1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effectLst/>
              </a:rPr>
              <a:t>КТО На Свете всех милее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8381"/>
            <a:ext cx="8666857" cy="4899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58380"/>
            <a:ext cx="8666857" cy="4899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04" y="1958380"/>
            <a:ext cx="8652520" cy="4899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304" y="1958379"/>
            <a:ext cx="8655696" cy="49014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464" y="1958378"/>
            <a:ext cx="8655696" cy="49014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95062" y="2036803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Δ</a:t>
            </a:r>
            <a:r>
              <a:rPr lang="en-US" b="1" dirty="0" smtClean="0">
                <a:solidFill>
                  <a:schemeClr val="bg1"/>
                </a:solidFill>
              </a:rPr>
              <a:t>z</a:t>
            </a:r>
            <a:r>
              <a:rPr lang="ru-RU" b="1" dirty="0" smtClean="0">
                <a:solidFill>
                  <a:schemeClr val="bg1"/>
                </a:solidFill>
              </a:rPr>
              <a:t>=±0,12 м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 долго сказка сказывается…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Да и дело тоже делается недолго – 11 часов:</a:t>
            </a:r>
          </a:p>
          <a:p>
            <a:r>
              <a:rPr lang="ru-RU" dirty="0" smtClean="0"/>
              <a:t>Автоматическое измерение связующих точек – 3,5 часа (</a:t>
            </a:r>
            <a:r>
              <a:rPr lang="en-US" dirty="0"/>
              <a:t>~</a:t>
            </a:r>
            <a:r>
              <a:rPr lang="ru-RU" dirty="0" smtClean="0"/>
              <a:t>2 секунды на точку);</a:t>
            </a:r>
          </a:p>
          <a:p>
            <a:r>
              <a:rPr lang="ru-RU" dirty="0" smtClean="0"/>
              <a:t>Уравнивание блока – 0,5 часа;</a:t>
            </a:r>
          </a:p>
          <a:p>
            <a:r>
              <a:rPr lang="ru-RU" dirty="0" smtClean="0"/>
              <a:t>ЦМР (плотная модель) – 2,7 часа;</a:t>
            </a:r>
          </a:p>
          <a:p>
            <a:r>
              <a:rPr lang="ru-RU" dirty="0" smtClean="0"/>
              <a:t>Ортотрансформирование – 1 час;</a:t>
            </a:r>
          </a:p>
          <a:p>
            <a:r>
              <a:rPr lang="ru-RU" dirty="0" smtClean="0"/>
              <a:t>Построение ортофотоплана (мозаики) – 3 часа.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64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794</TotalTime>
  <Words>260</Words>
  <Application>Microsoft Office PowerPoint</Application>
  <PresentationFormat>Широкоэкранный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Bookman Old Style</vt:lpstr>
      <vt:lpstr>Century Gothic</vt:lpstr>
      <vt:lpstr>Сетка</vt:lpstr>
      <vt:lpstr>Использование ЦФС Photomod при работе с данными беспилотной аэрофотосъемки</vt:lpstr>
      <vt:lpstr>НЕ БЫЛО ПЕЧАЛИ...</vt:lpstr>
      <vt:lpstr>Берег левый, берег правый</vt:lpstr>
      <vt:lpstr>А ПОЧЕМУ БЫ И НЕТ?!</vt:lpstr>
      <vt:lpstr>А он мятежный, просит бури!</vt:lpstr>
      <vt:lpstr>Первым делом -- самолеты!</vt:lpstr>
      <vt:lpstr>Дело мастера боится!</vt:lpstr>
      <vt:lpstr>КТО На Свете всех милее!</vt:lpstr>
      <vt:lpstr>Не долго сказка сказывается…</vt:lpstr>
      <vt:lpstr>Выводы</vt:lpstr>
      <vt:lpstr>КОНЕЦ! А кто слушал - молодец!</vt:lpstr>
    </vt:vector>
  </TitlesOfParts>
  <Company>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Rustem Zhetpissov</dc:creator>
  <cp:lastModifiedBy>Rustem Zhetpissov</cp:lastModifiedBy>
  <cp:revision>36</cp:revision>
  <dcterms:created xsi:type="dcterms:W3CDTF">2019-11-14T14:58:00Z</dcterms:created>
  <dcterms:modified xsi:type="dcterms:W3CDTF">2019-11-15T04:48:56Z</dcterms:modified>
</cp:coreProperties>
</file>